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4" r:id="rId2"/>
    <p:sldMasterId id="2147483696" r:id="rId3"/>
    <p:sldMasterId id="2147483708" r:id="rId4"/>
  </p:sldMasterIdLst>
  <p:notesMasterIdLst>
    <p:notesMasterId r:id="rId15"/>
  </p:notesMasterIdLst>
  <p:sldIdLst>
    <p:sldId id="259" r:id="rId5"/>
    <p:sldId id="281" r:id="rId6"/>
    <p:sldId id="277" r:id="rId7"/>
    <p:sldId id="278" r:id="rId8"/>
    <p:sldId id="275" r:id="rId9"/>
    <p:sldId id="276" r:id="rId10"/>
    <p:sldId id="268" r:id="rId11"/>
    <p:sldId id="283" r:id="rId12"/>
    <p:sldId id="274" r:id="rId13"/>
    <p:sldId id="284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C8E4"/>
    <a:srgbClr val="FFFFFF"/>
    <a:srgbClr val="19434C"/>
    <a:srgbClr val="344E6E"/>
    <a:srgbClr val="545F6C"/>
    <a:srgbClr val="202E3F"/>
    <a:srgbClr val="2C421D"/>
    <a:srgbClr val="3E556A"/>
    <a:srgbClr val="FCB9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25" autoAdjust="0"/>
  </p:normalViewPr>
  <p:slideViewPr>
    <p:cSldViewPr snapToGrid="0" snapToObjects="1">
      <p:cViewPr>
        <p:scale>
          <a:sx n="68" d="100"/>
          <a:sy n="68" d="100"/>
        </p:scale>
        <p:origin x="-1216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17F6D-62B0-3D4E-BCED-6F26D796653B}" type="datetimeFigureOut">
              <a:rPr lang="en-US" smtClean="0"/>
              <a:t>7/26/16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18EEA-7BB6-E444-8FDF-7013546E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12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Photo by Todd Diemer from</a:t>
            </a:r>
            <a:r>
              <a:rPr lang="en-US" baseline="0"/>
              <a:t> Unsplash: https://unsplash.com/?photo=67t2GJcD5PI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18EEA-7BB6-E444-8FDF-7013546E1F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60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Photo by Todd Diemer from</a:t>
            </a:r>
            <a:r>
              <a:rPr lang="en-US" baseline="0"/>
              <a:t> Unsplash: https://unsplash.com/?photo=67t2GJcD5PI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18EEA-7BB6-E444-8FDF-7013546E1F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60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Photo by Todd Diemer from</a:t>
            </a:r>
            <a:r>
              <a:rPr lang="en-US" baseline="0"/>
              <a:t> Unsplash: https://unsplash.com/?photo=67t2GJcD5PI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18EEA-7BB6-E444-8FDF-7013546E1F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60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Photo by Todd Diemer from</a:t>
            </a:r>
            <a:r>
              <a:rPr lang="en-US" baseline="0"/>
              <a:t> Unsplash: https://unsplash.com/?photo=67t2GJcD5PI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18EEA-7BB6-E444-8FDF-7013546E1F5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60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Photo by Roya Ann Miller from</a:t>
            </a:r>
            <a:r>
              <a:rPr lang="en-US" baseline="0"/>
              <a:t> Unsplash: https://unsplash.com/?photo=Rdsc2L517iQ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18EEA-7BB6-E444-8FDF-7013546E1F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60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C5260-923B-9C4D-A0C0-2129A3C201A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2514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500" dirty="0"/>
              <a:t>Icons</a:t>
            </a:r>
            <a:r>
              <a:rPr lang="en-US" sz="2500" baseline="0" dirty="0"/>
              <a:t> from http://linea.io/</a:t>
            </a:r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C5260-923B-9C4D-A0C0-2129A3C201A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2514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Icons available at www.policyviz.com/better-presentations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18EEA-7BB6-E444-8FDF-7013546E1F5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14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FF2B8-4B2C-064E-96BF-40B7E42741CA}" type="datetimeFigureOut">
              <a:rPr lang="en-US" smtClean="0"/>
              <a:t>7/26/16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945CC-9C2C-8044-828A-4E90F4DA6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625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FF2B8-4B2C-064E-96BF-40B7E42741CA}" type="datetimeFigureOut">
              <a:rPr lang="en-US" smtClean="0"/>
              <a:t>7/26/16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945CC-9C2C-8044-828A-4E90F4DA6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82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FF2B8-4B2C-064E-96BF-40B7E42741CA}" type="datetimeFigureOut">
              <a:rPr lang="en-US" smtClean="0"/>
              <a:t>7/26/16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945CC-9C2C-8044-828A-4E90F4DA6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755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FF2B8-4B2C-064E-96BF-40B7E42741C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945CC-9C2C-8044-828A-4E90F4DA6E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3782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FF2B8-4B2C-064E-96BF-40B7E42741C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945CC-9C2C-8044-828A-4E90F4DA6E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2642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FF2B8-4B2C-064E-96BF-40B7E42741C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945CC-9C2C-8044-828A-4E90F4DA6E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4202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FF2B8-4B2C-064E-96BF-40B7E42741C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945CC-9C2C-8044-828A-4E90F4DA6E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42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FF2B8-4B2C-064E-96BF-40B7E42741C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945CC-9C2C-8044-828A-4E90F4DA6E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46905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FF2B8-4B2C-064E-96BF-40B7E42741C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945CC-9C2C-8044-828A-4E90F4DA6E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0330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FF2B8-4B2C-064E-96BF-40B7E42741C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945CC-9C2C-8044-828A-4E90F4DA6E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5861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FF2B8-4B2C-064E-96BF-40B7E42741C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945CC-9C2C-8044-828A-4E90F4DA6E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9618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FF2B8-4B2C-064E-96BF-40B7E42741CA}" type="datetimeFigureOut">
              <a:rPr lang="en-US" smtClean="0"/>
              <a:t>7/26/16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945CC-9C2C-8044-828A-4E90F4DA6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5438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FF2B8-4B2C-064E-96BF-40B7E42741C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945CC-9C2C-8044-828A-4E90F4DA6E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16952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FF2B8-4B2C-064E-96BF-40B7E42741C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945CC-9C2C-8044-828A-4E90F4DA6E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12377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FF2B8-4B2C-064E-96BF-40B7E42741C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945CC-9C2C-8044-828A-4E90F4DA6E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81257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02B9A-0655-CC4F-A7A3-B853246A3B7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09C61-E1DB-E440-B572-0D68BF5FEA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69502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02B9A-0655-CC4F-A7A3-B853246A3B7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09C61-E1DB-E440-B572-0D68BF5FEA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61707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02B9A-0655-CC4F-A7A3-B853246A3B7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09C61-E1DB-E440-B572-0D68BF5FEA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1967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02B9A-0655-CC4F-A7A3-B853246A3B7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09C61-E1DB-E440-B572-0D68BF5FEA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06814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02B9A-0655-CC4F-A7A3-B853246A3B7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09C61-E1DB-E440-B572-0D68BF5FEA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61672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02B9A-0655-CC4F-A7A3-B853246A3B7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09C61-E1DB-E440-B572-0D68BF5FEA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00919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02B9A-0655-CC4F-A7A3-B853246A3B7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09C61-E1DB-E440-B572-0D68BF5FEA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0861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FF2B8-4B2C-064E-96BF-40B7E42741CA}" type="datetimeFigureOut">
              <a:rPr lang="en-US" smtClean="0"/>
              <a:t>7/26/16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945CC-9C2C-8044-828A-4E90F4DA6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216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02B9A-0655-CC4F-A7A3-B853246A3B7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09C61-E1DB-E440-B572-0D68BF5FEA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04539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02B9A-0655-CC4F-A7A3-B853246A3B7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09C61-E1DB-E440-B572-0D68BF5FEA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02024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02B9A-0655-CC4F-A7A3-B853246A3B7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09C61-E1DB-E440-B572-0D68BF5FEA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6706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02B9A-0655-CC4F-A7A3-B853246A3B7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09C61-E1DB-E440-B572-0D68BF5FEA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75070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9E8B6-C138-5746-A126-0009446D236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A7C2-5867-A946-8445-971B192A354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85933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9E8B6-C138-5746-A126-0009446D236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A7C2-5867-A946-8445-971B192A354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50981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9E8B6-C138-5746-A126-0009446D236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A7C2-5867-A946-8445-971B192A354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03797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9E8B6-C138-5746-A126-0009446D236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A7C2-5867-A946-8445-971B192A354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118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9E8B6-C138-5746-A126-0009446D236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A7C2-5867-A946-8445-971B192A354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88850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9E8B6-C138-5746-A126-0009446D236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A7C2-5867-A946-8445-971B192A354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9929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FF2B8-4B2C-064E-96BF-40B7E42741CA}" type="datetimeFigureOut">
              <a:rPr lang="en-US" smtClean="0"/>
              <a:t>7/26/16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945CC-9C2C-8044-828A-4E90F4DA6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3432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9E8B6-C138-5746-A126-0009446D236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A7C2-5867-A946-8445-971B192A354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88390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9E8B6-C138-5746-A126-0009446D236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A7C2-5867-A946-8445-971B192A354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33447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9E8B6-C138-5746-A126-0009446D236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A7C2-5867-A946-8445-971B192A354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29123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9E8B6-C138-5746-A126-0009446D236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A7C2-5867-A946-8445-971B192A354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6480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9E8B6-C138-5746-A126-0009446D236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A7C2-5867-A946-8445-971B192A354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7504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FF2B8-4B2C-064E-96BF-40B7E42741CA}" type="datetimeFigureOut">
              <a:rPr lang="en-US" smtClean="0"/>
              <a:t>7/26/16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945CC-9C2C-8044-828A-4E90F4DA6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96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FF2B8-4B2C-064E-96BF-40B7E42741CA}" type="datetimeFigureOut">
              <a:rPr lang="en-US" smtClean="0"/>
              <a:t>7/26/16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945CC-9C2C-8044-828A-4E90F4DA6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27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FF2B8-4B2C-064E-96BF-40B7E42741CA}" type="datetimeFigureOut">
              <a:rPr lang="en-US" smtClean="0"/>
              <a:t>7/26/16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945CC-9C2C-8044-828A-4E90F4DA6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558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FF2B8-4B2C-064E-96BF-40B7E42741CA}" type="datetimeFigureOut">
              <a:rPr lang="en-US" smtClean="0"/>
              <a:t>7/26/16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945CC-9C2C-8044-828A-4E90F4DA6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25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FF2B8-4B2C-064E-96BF-40B7E42741CA}" type="datetimeFigureOut">
              <a:rPr lang="en-US" smtClean="0"/>
              <a:t>7/26/16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945CC-9C2C-8044-828A-4E90F4DA6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73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FF2B8-4B2C-064E-96BF-40B7E42741CA}" type="datetimeFigureOut">
              <a:rPr lang="en-US" smtClean="0"/>
              <a:t>7/26/16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D945CC-9C2C-8044-828A-4E90F4DA6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248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FF2B8-4B2C-064E-96BF-40B7E42741C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D945CC-9C2C-8044-828A-4E90F4DA6E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5905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02B9A-0655-CC4F-A7A3-B853246A3B7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09C61-E1DB-E440-B572-0D68BF5FEA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58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9E8B6-C138-5746-A126-0009446D236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6A7C2-5867-A946-8445-971B192A354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5799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policyviz.com/better-presentations" TargetMode="Externa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2455" y="1128953"/>
            <a:ext cx="3637545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Thank you for reading </a:t>
            </a:r>
            <a:r>
              <a:rPr lang="en-US" i="1"/>
              <a:t>Better Presentations: A Guide for Scholars, Researchers, and Wonks.</a:t>
            </a:r>
          </a:p>
          <a:p>
            <a:endParaRPr lang="en-US" i="1"/>
          </a:p>
          <a:p>
            <a:r>
              <a:rPr lang="en-US"/>
              <a:t>These Scaffolding Slides are provided for your use. You may adapt, edit, and modify with your content. For consistency across different users’ operating systems, I have used standard fonts throughout this file (e.g., Lucida Grande, Verdana, Trebuchet, Tahoma, and Gill Sans).</a:t>
            </a:r>
          </a:p>
          <a:p>
            <a:endParaRPr lang="en-US"/>
          </a:p>
          <a:p>
            <a:r>
              <a:rPr lang="en-US"/>
              <a:t>For more tips, tutorials, and resources about presenting, please visit </a:t>
            </a:r>
            <a:r>
              <a:rPr lang="en-US">
                <a:hlinkClick r:id="rId2"/>
              </a:rPr>
              <a:t>http://www.policyviz.com/better-presentations</a:t>
            </a:r>
            <a:r>
              <a:rPr lang="en-US"/>
              <a:t>.</a:t>
            </a:r>
          </a:p>
        </p:txBody>
      </p:sp>
      <p:pic>
        <p:nvPicPr>
          <p:cNvPr id="9" name="Picture 8" descr="Cover_FINAL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533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96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/>
          <p:cNvGrpSpPr/>
          <p:nvPr/>
        </p:nvGrpSpPr>
        <p:grpSpPr>
          <a:xfrm>
            <a:off x="576162" y="1577340"/>
            <a:ext cx="8490478" cy="1097280"/>
            <a:chOff x="576162" y="1600200"/>
            <a:chExt cx="8490478" cy="1097280"/>
          </a:xfrm>
        </p:grpSpPr>
        <p:sp>
          <p:nvSpPr>
            <p:cNvPr id="33" name="TextBox 32"/>
            <p:cNvSpPr txBox="1"/>
            <p:nvPr/>
          </p:nvSpPr>
          <p:spPr>
            <a:xfrm>
              <a:off x="1802878" y="1833369"/>
              <a:ext cx="726376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prstClr val="black"/>
                  </a:solidFill>
                  <a:latin typeface="Arial"/>
                  <a:cs typeface="Arial"/>
                </a:rPr>
                <a:t>Advancing the Field</a:t>
              </a:r>
            </a:p>
          </p:txBody>
        </p:sp>
        <p:pic>
          <p:nvPicPr>
            <p:cNvPr id="49" name="Picture 48" descr="Adavancing the field 2 (black)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162" y="1600200"/>
              <a:ext cx="1097280" cy="1097280"/>
            </a:xfrm>
            <a:prstGeom prst="rect">
              <a:avLst/>
            </a:prstGeom>
          </p:spPr>
        </p:pic>
      </p:grpSp>
      <p:grpSp>
        <p:nvGrpSpPr>
          <p:cNvPr id="70" name="Group 69"/>
          <p:cNvGrpSpPr/>
          <p:nvPr/>
        </p:nvGrpSpPr>
        <p:grpSpPr>
          <a:xfrm>
            <a:off x="576162" y="2880360"/>
            <a:ext cx="6640543" cy="1097280"/>
            <a:chOff x="576162" y="2895600"/>
            <a:chExt cx="6640543" cy="1097280"/>
          </a:xfrm>
        </p:grpSpPr>
        <p:sp>
          <p:nvSpPr>
            <p:cNvPr id="34" name="TextBox 33"/>
            <p:cNvSpPr txBox="1"/>
            <p:nvPr/>
          </p:nvSpPr>
          <p:spPr>
            <a:xfrm>
              <a:off x="1802878" y="3128769"/>
              <a:ext cx="541382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prstClr val="black"/>
                  </a:solidFill>
                  <a:latin typeface="Arial"/>
                  <a:cs typeface="Arial"/>
                </a:rPr>
                <a:t>Data &amp; Methods</a:t>
              </a:r>
            </a:p>
          </p:txBody>
        </p:sp>
        <p:pic>
          <p:nvPicPr>
            <p:cNvPr id="55" name="Picture 54" descr="Data &amp; methods 2 (black)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162" y="2895600"/>
              <a:ext cx="1097280" cy="1097280"/>
            </a:xfrm>
            <a:prstGeom prst="rect">
              <a:avLst/>
            </a:prstGeom>
          </p:spPr>
        </p:pic>
      </p:grpSp>
      <p:grpSp>
        <p:nvGrpSpPr>
          <p:cNvPr id="72" name="Group 71"/>
          <p:cNvGrpSpPr/>
          <p:nvPr/>
        </p:nvGrpSpPr>
        <p:grpSpPr>
          <a:xfrm>
            <a:off x="576162" y="274320"/>
            <a:ext cx="4453038" cy="1097280"/>
            <a:chOff x="576162" y="274320"/>
            <a:chExt cx="4453038" cy="1097280"/>
          </a:xfrm>
        </p:grpSpPr>
        <p:sp>
          <p:nvSpPr>
            <p:cNvPr id="32" name="TextBox 31"/>
            <p:cNvSpPr txBox="1"/>
            <p:nvPr/>
          </p:nvSpPr>
          <p:spPr>
            <a:xfrm>
              <a:off x="1802878" y="507489"/>
              <a:ext cx="322632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prstClr val="black"/>
                  </a:solidFill>
                  <a:latin typeface="Arial"/>
                  <a:cs typeface="Arial"/>
                </a:rPr>
                <a:t>Importance</a:t>
              </a:r>
            </a:p>
          </p:txBody>
        </p:sp>
        <p:pic>
          <p:nvPicPr>
            <p:cNvPr id="57" name="Picture 56" descr="Importance (black)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162" y="274320"/>
              <a:ext cx="1097280" cy="1097280"/>
            </a:xfrm>
            <a:prstGeom prst="rect">
              <a:avLst/>
            </a:prstGeom>
          </p:spPr>
        </p:pic>
      </p:grpSp>
      <p:grpSp>
        <p:nvGrpSpPr>
          <p:cNvPr id="69" name="Group 68"/>
          <p:cNvGrpSpPr/>
          <p:nvPr/>
        </p:nvGrpSpPr>
        <p:grpSpPr>
          <a:xfrm>
            <a:off x="576162" y="4183380"/>
            <a:ext cx="6640543" cy="1097280"/>
            <a:chOff x="576162" y="4114800"/>
            <a:chExt cx="6640543" cy="1097280"/>
          </a:xfrm>
        </p:grpSpPr>
        <p:sp>
          <p:nvSpPr>
            <p:cNvPr id="35" name="TextBox 34"/>
            <p:cNvSpPr txBox="1"/>
            <p:nvPr/>
          </p:nvSpPr>
          <p:spPr>
            <a:xfrm>
              <a:off x="1802878" y="4347969"/>
              <a:ext cx="541382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prstClr val="black"/>
                  </a:solidFill>
                  <a:latin typeface="Arial"/>
                  <a:cs typeface="Arial"/>
                </a:rPr>
                <a:t>Findings</a:t>
              </a:r>
            </a:p>
          </p:txBody>
        </p:sp>
        <p:pic>
          <p:nvPicPr>
            <p:cNvPr id="61" name="Picture 60" descr="Results (black)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162" y="4114800"/>
              <a:ext cx="1097280" cy="1097280"/>
            </a:xfrm>
            <a:prstGeom prst="rect">
              <a:avLst/>
            </a:prstGeom>
          </p:spPr>
        </p:pic>
      </p:grpSp>
      <p:grpSp>
        <p:nvGrpSpPr>
          <p:cNvPr id="74" name="Group 73"/>
          <p:cNvGrpSpPr/>
          <p:nvPr/>
        </p:nvGrpSpPr>
        <p:grpSpPr>
          <a:xfrm>
            <a:off x="576162" y="5486400"/>
            <a:ext cx="6640543" cy="1097280"/>
            <a:chOff x="576162" y="5486400"/>
            <a:chExt cx="6640543" cy="1097280"/>
          </a:xfrm>
        </p:grpSpPr>
        <p:sp>
          <p:nvSpPr>
            <p:cNvPr id="36" name="TextBox 35"/>
            <p:cNvSpPr txBox="1"/>
            <p:nvPr/>
          </p:nvSpPr>
          <p:spPr>
            <a:xfrm>
              <a:off x="1802878" y="5719569"/>
              <a:ext cx="541382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prstClr val="black"/>
                  </a:solidFill>
                  <a:latin typeface="Arial"/>
                  <a:cs typeface="Arial"/>
                </a:rPr>
                <a:t>Policy Relevance</a:t>
              </a:r>
            </a:p>
          </p:txBody>
        </p:sp>
        <p:pic>
          <p:nvPicPr>
            <p:cNvPr id="73" name="Picture 72" descr="Policy Relevance (black)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162" y="5486400"/>
              <a:ext cx="1097280" cy="10972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3478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7645" y="-50074"/>
            <a:ext cx="10659291" cy="69581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16296" y="905471"/>
            <a:ext cx="611140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>
                <a:solidFill>
                  <a:schemeClr val="bg1"/>
                </a:solidFill>
                <a:latin typeface="Gill Sans"/>
                <a:cs typeface="Gill Sans"/>
              </a:rPr>
              <a:t>Lorem Ipsum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68696" y="2202276"/>
            <a:ext cx="59590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sz="6600">
                <a:latin typeface="Gill Sans Light"/>
                <a:cs typeface="Gill Sans Light"/>
              </a:rPr>
              <a:t>adipiscing elit</a:t>
            </a:r>
            <a:endParaRPr lang="en-US" sz="650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668696" y="2202276"/>
            <a:ext cx="5959008" cy="0"/>
          </a:xfrm>
          <a:prstGeom prst="line">
            <a:avLst/>
          </a:prstGeom>
          <a:ln w="57150" cmpd="sng">
            <a:solidFill>
              <a:srgbClr val="3E55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952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7645" y="-50074"/>
            <a:ext cx="10659291" cy="69581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16296" y="905471"/>
            <a:ext cx="611140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>
                <a:solidFill>
                  <a:schemeClr val="bg1"/>
                </a:solidFill>
                <a:latin typeface="Gill Sans"/>
                <a:cs typeface="Gill Sans"/>
              </a:rPr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224244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7645" y="-50074"/>
            <a:ext cx="10659291" cy="69581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9886" y="503596"/>
            <a:ext cx="611140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b="1">
                <a:solidFill>
                  <a:schemeClr val="bg1"/>
                </a:solidFill>
                <a:latin typeface="Gill Sans"/>
                <a:cs typeface="Gill Sans"/>
              </a:rPr>
              <a:t>Lorem </a:t>
            </a:r>
          </a:p>
          <a:p>
            <a:r>
              <a:rPr lang="en-US" sz="6500" b="1">
                <a:solidFill>
                  <a:schemeClr val="bg1"/>
                </a:solidFill>
                <a:latin typeface="Gill Sans"/>
                <a:cs typeface="Gill Sans"/>
              </a:rPr>
              <a:t>Ipsum</a:t>
            </a:r>
          </a:p>
        </p:txBody>
      </p:sp>
    </p:spTree>
    <p:extLst>
      <p:ext uri="{BB962C8B-B14F-4D97-AF65-F5344CB8AC3E}">
        <p14:creationId xmlns:p14="http://schemas.microsoft.com/office/powerpoint/2010/main" val="2078089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7645" y="-50074"/>
            <a:ext cx="10659291" cy="69581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926458" y="2617212"/>
            <a:ext cx="10996916" cy="1623576"/>
          </a:xfrm>
          <a:prstGeom prst="rect">
            <a:avLst/>
          </a:prstGeom>
          <a:solidFill>
            <a:srgbClr val="3E556A">
              <a:alpha val="6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16296" y="2882697"/>
            <a:ext cx="611140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>
                <a:solidFill>
                  <a:schemeClr val="bg1"/>
                </a:solidFill>
                <a:latin typeface="Gill Sans"/>
                <a:cs typeface="Gill Sans"/>
              </a:rPr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605817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7646" y="-124435"/>
            <a:ext cx="10659292" cy="71068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926458" y="2617212"/>
            <a:ext cx="10996916" cy="1623576"/>
          </a:xfrm>
          <a:prstGeom prst="rect">
            <a:avLst/>
          </a:prstGeom>
          <a:solidFill>
            <a:srgbClr val="2C421D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16296" y="2882697"/>
            <a:ext cx="611140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>
                <a:solidFill>
                  <a:schemeClr val="bg1"/>
                </a:solidFill>
                <a:latin typeface="Tahoma"/>
                <a:cs typeface="Tahoma"/>
              </a:rPr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176870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256860" y="1113860"/>
            <a:ext cx="4630281" cy="4630281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00" b="1" dirty="0" smtClean="0">
                <a:solidFill>
                  <a:prstClr val="white"/>
                </a:solidFill>
                <a:latin typeface="Century Gothic"/>
                <a:cs typeface="Century Gothic"/>
              </a:rPr>
              <a:t>Data and Methods</a:t>
            </a:r>
            <a:endParaRPr lang="en-US" sz="5800" b="1" dirty="0">
              <a:solidFill>
                <a:prstClr val="white"/>
              </a:solidFill>
              <a:latin typeface="Century Gothic"/>
              <a:cs typeface="Century Gothic"/>
            </a:endParaRPr>
          </a:p>
        </p:txBody>
      </p:sp>
      <p:sp>
        <p:nvSpPr>
          <p:cNvPr id="3" name="Oval 2"/>
          <p:cNvSpPr/>
          <p:nvPr/>
        </p:nvSpPr>
        <p:spPr>
          <a:xfrm>
            <a:off x="1870181" y="727181"/>
            <a:ext cx="5403638" cy="5403638"/>
          </a:xfrm>
          <a:prstGeom prst="ellipse">
            <a:avLst/>
          </a:prstGeom>
          <a:noFill/>
          <a:ln w="76200" cmpd="sng"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8628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3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1788" y="283710"/>
            <a:ext cx="862042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rgbClr val="48C8E4"/>
                </a:solidFill>
                <a:latin typeface="Verdana"/>
                <a:cs typeface="Verdana"/>
              </a:rPr>
              <a:t>Lorem ipsum dolor sit amet?</a:t>
            </a:r>
          </a:p>
        </p:txBody>
      </p:sp>
      <p:sp>
        <p:nvSpPr>
          <p:cNvPr id="5" name="Rectangle 4"/>
          <p:cNvSpPr/>
          <p:nvPr/>
        </p:nvSpPr>
        <p:spPr>
          <a:xfrm>
            <a:off x="437444" y="1850866"/>
            <a:ext cx="1413655" cy="1413655"/>
          </a:xfrm>
          <a:prstGeom prst="rect">
            <a:avLst/>
          </a:prstGeom>
          <a:solidFill>
            <a:srgbClr val="48C8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715675" y="1850866"/>
            <a:ext cx="1413655" cy="1413655"/>
          </a:xfrm>
          <a:prstGeom prst="rect">
            <a:avLst/>
          </a:prstGeom>
          <a:solidFill>
            <a:srgbClr val="48C8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993906" y="1850866"/>
            <a:ext cx="1413655" cy="1413655"/>
          </a:xfrm>
          <a:prstGeom prst="rect">
            <a:avLst/>
          </a:prstGeom>
          <a:solidFill>
            <a:srgbClr val="48C8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272136" y="1850866"/>
            <a:ext cx="1413655" cy="1413655"/>
          </a:xfrm>
          <a:prstGeom prst="rect">
            <a:avLst/>
          </a:prstGeom>
          <a:solidFill>
            <a:srgbClr val="48C8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76194" y="4124332"/>
            <a:ext cx="1413655" cy="1413655"/>
          </a:xfrm>
          <a:prstGeom prst="rect">
            <a:avLst/>
          </a:prstGeom>
          <a:solidFill>
            <a:srgbClr val="48C8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54425" y="4124332"/>
            <a:ext cx="1413655" cy="1413655"/>
          </a:xfrm>
          <a:prstGeom prst="rect">
            <a:avLst/>
          </a:prstGeom>
          <a:solidFill>
            <a:srgbClr val="48C8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32656" y="4124332"/>
            <a:ext cx="1413655" cy="1413655"/>
          </a:xfrm>
          <a:prstGeom prst="rect">
            <a:avLst/>
          </a:prstGeom>
          <a:solidFill>
            <a:srgbClr val="48C8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basic_calendar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FF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621" y="4424759"/>
            <a:ext cx="812800" cy="812800"/>
          </a:xfrm>
          <a:prstGeom prst="rect">
            <a:avLst/>
          </a:prstGeom>
        </p:spPr>
      </p:pic>
      <p:pic>
        <p:nvPicPr>
          <p:cNvPr id="13" name="Picture 12" descr="basic_clo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1" y="2151293"/>
            <a:ext cx="812800" cy="812800"/>
          </a:xfrm>
          <a:prstGeom prst="rect">
            <a:avLst/>
          </a:prstGeom>
        </p:spPr>
      </p:pic>
      <p:pic>
        <p:nvPicPr>
          <p:cNvPr id="14" name="Picture 13" descr="basic_downloa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102" y="2151293"/>
            <a:ext cx="812800" cy="812800"/>
          </a:xfrm>
          <a:prstGeom prst="rect">
            <a:avLst/>
          </a:prstGeom>
        </p:spPr>
      </p:pic>
      <p:pic>
        <p:nvPicPr>
          <p:cNvPr id="16" name="Picture 15" descr="basic_geolocalize-0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083" y="4424759"/>
            <a:ext cx="812800" cy="812800"/>
          </a:xfrm>
          <a:prstGeom prst="rect">
            <a:avLst/>
          </a:prstGeom>
        </p:spPr>
      </p:pic>
      <p:pic>
        <p:nvPicPr>
          <p:cNvPr id="17" name="Picture 16" descr="basic_hom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852" y="4424759"/>
            <a:ext cx="812800" cy="812800"/>
          </a:xfrm>
          <a:prstGeom prst="rect">
            <a:avLst/>
          </a:prstGeom>
        </p:spPr>
      </p:pic>
      <p:pic>
        <p:nvPicPr>
          <p:cNvPr id="18" name="Picture 17" descr="basic_lightbulb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080" y="2151293"/>
            <a:ext cx="812800" cy="812800"/>
          </a:xfrm>
          <a:prstGeom prst="rect">
            <a:avLst/>
          </a:prstGeom>
        </p:spPr>
      </p:pic>
      <p:pic>
        <p:nvPicPr>
          <p:cNvPr id="19" name="Picture 18" descr="basic_link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516" y="2151293"/>
            <a:ext cx="812800" cy="8128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37444" y="3296433"/>
            <a:ext cx="1413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48C8E4"/>
                </a:solidFill>
                <a:latin typeface="Verdana"/>
                <a:cs typeface="Verdana"/>
              </a:rPr>
              <a:t>Lorem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15675" y="3296433"/>
            <a:ext cx="1413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48C8E4"/>
                </a:solidFill>
                <a:latin typeface="Verdana"/>
                <a:cs typeface="Verdana"/>
              </a:rPr>
              <a:t>Lorem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993906" y="3296433"/>
            <a:ext cx="1413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48C8E4"/>
                </a:solidFill>
                <a:latin typeface="Verdana"/>
                <a:cs typeface="Verdana"/>
              </a:rPr>
              <a:t>Lorem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72137" y="3296433"/>
            <a:ext cx="1413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48C8E4"/>
                </a:solidFill>
                <a:latin typeface="Verdana"/>
                <a:cs typeface="Verdana"/>
              </a:rPr>
              <a:t>Lorem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76194" y="5537987"/>
            <a:ext cx="1413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48C8E4"/>
                </a:solidFill>
                <a:latin typeface="Verdana"/>
                <a:cs typeface="Verdana"/>
              </a:rPr>
              <a:t>Lorem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54425" y="5537987"/>
            <a:ext cx="1413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48C8E4"/>
                </a:solidFill>
                <a:latin typeface="Verdana"/>
                <a:cs typeface="Verdana"/>
              </a:rPr>
              <a:t>Lorem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132656" y="5537987"/>
            <a:ext cx="1413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48C8E4"/>
                </a:solidFill>
                <a:latin typeface="Verdana"/>
                <a:cs typeface="Verdana"/>
              </a:rPr>
              <a:t>Lorem</a:t>
            </a:r>
          </a:p>
        </p:txBody>
      </p:sp>
    </p:spTree>
    <p:extLst>
      <p:ext uri="{BB962C8B-B14F-4D97-AF65-F5344CB8AC3E}">
        <p14:creationId xmlns:p14="http://schemas.microsoft.com/office/powerpoint/2010/main" val="2923214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rgbClr val="3383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2C34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1331" y="5275856"/>
            <a:ext cx="1600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solidFill>
                  <a:prstClr val="white"/>
                </a:solidFill>
                <a:latin typeface="Gill Sans"/>
                <a:cs typeface="Gill Sans"/>
              </a:rPr>
              <a:t>Population </a:t>
            </a:r>
          </a:p>
          <a:p>
            <a:pPr algn="ctr"/>
            <a:r>
              <a:rPr lang="en-US" sz="1900" dirty="0" smtClean="0">
                <a:solidFill>
                  <a:prstClr val="white"/>
                </a:solidFill>
                <a:latin typeface="Gill Sans"/>
                <a:cs typeface="Gill Sans"/>
              </a:rPr>
              <a:t>Aging </a:t>
            </a:r>
            <a:endParaRPr lang="en-US" sz="1900" dirty="0">
              <a:solidFill>
                <a:prstClr val="white"/>
              </a:solidFill>
              <a:latin typeface="Gill Sans"/>
              <a:cs typeface="Gill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3677" y="5275856"/>
            <a:ext cx="16839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solidFill>
                  <a:prstClr val="white"/>
                </a:solidFill>
                <a:latin typeface="Gill Sans"/>
                <a:cs typeface="Gill Sans"/>
              </a:rPr>
              <a:t>Rising Health</a:t>
            </a:r>
          </a:p>
          <a:p>
            <a:pPr algn="ctr"/>
            <a:r>
              <a:rPr lang="en-US" sz="1900" dirty="0" smtClean="0">
                <a:solidFill>
                  <a:prstClr val="white"/>
                </a:solidFill>
                <a:latin typeface="Gill Sans"/>
                <a:cs typeface="Gill Sans"/>
              </a:rPr>
              <a:t>Care </a:t>
            </a:r>
            <a:r>
              <a:rPr lang="en-US" sz="1900" dirty="0">
                <a:solidFill>
                  <a:prstClr val="white"/>
                </a:solidFill>
                <a:latin typeface="Gill Sans"/>
                <a:cs typeface="Gill Sans"/>
              </a:rPr>
              <a:t>C</a:t>
            </a:r>
            <a:r>
              <a:rPr lang="en-US" sz="1900" dirty="0" smtClean="0">
                <a:solidFill>
                  <a:prstClr val="white"/>
                </a:solidFill>
                <a:latin typeface="Gill Sans"/>
                <a:cs typeface="Gill Sans"/>
              </a:rPr>
              <a:t>osts </a:t>
            </a:r>
            <a:endParaRPr lang="en-US" sz="1900" dirty="0">
              <a:solidFill>
                <a:prstClr val="white"/>
              </a:solidFill>
              <a:latin typeface="Gill Sans"/>
              <a:cs typeface="Gill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11407" y="5275856"/>
            <a:ext cx="1600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solidFill>
                  <a:prstClr val="white"/>
                </a:solidFill>
                <a:latin typeface="Gill Sans"/>
                <a:cs typeface="Gill Sans"/>
              </a:rPr>
              <a:t>Labor Force Participation</a:t>
            </a:r>
            <a:endParaRPr lang="en-US" sz="1900" dirty="0">
              <a:solidFill>
                <a:prstClr val="white"/>
              </a:solidFill>
              <a:latin typeface="Gill Sans"/>
              <a:cs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99538" y="5275856"/>
            <a:ext cx="1600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solidFill>
                  <a:prstClr val="white"/>
                </a:solidFill>
                <a:latin typeface="Gill Sans"/>
                <a:cs typeface="Gill Sans"/>
              </a:rPr>
              <a:t>Claiming </a:t>
            </a:r>
          </a:p>
          <a:p>
            <a:pPr algn="ctr"/>
            <a:r>
              <a:rPr lang="en-US" sz="1900" dirty="0" smtClean="0">
                <a:solidFill>
                  <a:prstClr val="white"/>
                </a:solidFill>
                <a:latin typeface="Gill Sans"/>
                <a:cs typeface="Gill Sans"/>
              </a:rPr>
              <a:t>Decision</a:t>
            </a:r>
            <a:endParaRPr lang="en-US" sz="1900" dirty="0">
              <a:solidFill>
                <a:prstClr val="white"/>
              </a:solidFill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01470" y="363657"/>
            <a:ext cx="43410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prstClr val="white"/>
                </a:solidFill>
                <a:latin typeface="Gill Sans MT"/>
                <a:cs typeface="Gill Sans MT"/>
              </a:rPr>
              <a:t>Projection </a:t>
            </a:r>
          </a:p>
          <a:p>
            <a:pPr algn="ctr"/>
            <a:r>
              <a:rPr lang="en-US" sz="5000" b="1" dirty="0" smtClean="0">
                <a:solidFill>
                  <a:prstClr val="white"/>
                </a:solidFill>
                <a:latin typeface="Gill Sans MT"/>
                <a:cs typeface="Gill Sans MT"/>
              </a:rPr>
              <a:t>Methodology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01470" y="2139718"/>
            <a:ext cx="43410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prstClr val="white"/>
                </a:solidFill>
                <a:latin typeface="Gill Sans Light"/>
                <a:cs typeface="Gill Sans Light"/>
              </a:rPr>
              <a:t>Strategies 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225853" y="2139718"/>
            <a:ext cx="5087914" cy="0"/>
          </a:xfrm>
          <a:prstGeom prst="line">
            <a:avLst/>
          </a:prstGeom>
          <a:ln>
            <a:solidFill>
              <a:srgbClr val="EDBD4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Claiming decision (yellow)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919" y="3795197"/>
            <a:ext cx="1271016" cy="1271016"/>
          </a:xfrm>
          <a:prstGeom prst="rect">
            <a:avLst/>
          </a:prstGeom>
        </p:spPr>
      </p:pic>
      <p:pic>
        <p:nvPicPr>
          <p:cNvPr id="26" name="Picture 25" descr="Rising healthcare costs (yellow)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31" y="3795197"/>
            <a:ext cx="1271016" cy="1271016"/>
          </a:xfrm>
          <a:prstGeom prst="rect">
            <a:avLst/>
          </a:prstGeom>
        </p:spPr>
      </p:pic>
      <p:pic>
        <p:nvPicPr>
          <p:cNvPr id="27" name="Picture 26" descr="Labor force participation (yellow)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275" y="3795197"/>
            <a:ext cx="1271016" cy="1271016"/>
          </a:xfrm>
          <a:prstGeom prst="rect">
            <a:avLst/>
          </a:prstGeom>
        </p:spPr>
      </p:pic>
      <p:pic>
        <p:nvPicPr>
          <p:cNvPr id="28" name="Picture 27" descr="Population aging (yellow)-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87" y="3795197"/>
            <a:ext cx="1271016" cy="127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45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258</Words>
  <Application>Microsoft Macintosh PowerPoint</Application>
  <PresentationFormat>On-screen Show (4:3)</PresentationFormat>
  <Paragraphs>51</Paragraphs>
  <Slides>10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Office Theme</vt:lpstr>
      <vt:lpstr>3_Office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Schwabish</dc:creator>
  <cp:lastModifiedBy>Jonathan Schwabish</cp:lastModifiedBy>
  <cp:revision>27</cp:revision>
  <dcterms:created xsi:type="dcterms:W3CDTF">2015-12-21T20:30:14Z</dcterms:created>
  <dcterms:modified xsi:type="dcterms:W3CDTF">2016-07-26T19:27:36Z</dcterms:modified>
</cp:coreProperties>
</file>